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44" r:id="rId2"/>
    <p:sldId id="647" r:id="rId3"/>
    <p:sldId id="645" r:id="rId4"/>
    <p:sldId id="64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31444-B6BA-4446-816C-9234BD05C412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CC9CF-5DF1-44DF-BA1F-F59D4A42E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53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4" rIns="91428" bIns="45714"/>
          <a:lstStyle/>
          <a:p>
            <a:pPr>
              <a:lnSpc>
                <a:spcPct val="90000"/>
              </a:lnSpc>
            </a:pP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7284" name="Номер слайда 3"/>
          <p:cNvSpPr txBox="1">
            <a:spLocks noGrp="1"/>
          </p:cNvSpPr>
          <p:nvPr/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4" rIns="91428" bIns="45714" anchor="b"/>
          <a:lstStyle>
            <a:lvl1pPr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6630A4F-7CBC-4DC3-B3E3-3E7079B35DAD}" type="slidenum">
              <a:rPr lang="ru-RU" altLang="ru-RU" sz="1200">
                <a:cs typeface="Arial" panose="020B0604020202020204" pitchFamily="34" charset="0"/>
              </a:rPr>
              <a:pPr algn="r" eaLnBrk="1" hangingPunct="1"/>
              <a:t>1</a:t>
            </a:fld>
            <a:endParaRPr lang="ru-RU" altLang="ru-RU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73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4" rIns="91428" bIns="45714"/>
          <a:lstStyle/>
          <a:p>
            <a:pPr>
              <a:lnSpc>
                <a:spcPct val="90000"/>
              </a:lnSpc>
            </a:pP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97284" name="Номер слайда 3"/>
          <p:cNvSpPr txBox="1">
            <a:spLocks noGrp="1"/>
          </p:cNvSpPr>
          <p:nvPr/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4" rIns="91428" bIns="45714" anchor="b"/>
          <a:lstStyle>
            <a:lvl1pPr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5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6630A4F-7CBC-4DC3-B3E3-3E7079B35DAD}" type="slidenum">
              <a:rPr lang="ru-RU" altLang="ru-RU" sz="1200">
                <a:cs typeface="Arial" panose="020B0604020202020204" pitchFamily="34" charset="0"/>
              </a:rPr>
              <a:pPr algn="r" eaLnBrk="1" hangingPunct="1"/>
              <a:t>2</a:t>
            </a:fld>
            <a:endParaRPr lang="ru-RU" altLang="ru-RU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50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45010C09-C942-426D-BC2F-A01E479115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6B431046-5001-416D-8D24-5BB510172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408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AA55D42D-AB4B-4422-B95A-5473122A08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A7D1F799-FE83-49E3-81BE-2A77690D6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11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F35D0-A5C5-46B7-8D67-FE5B87F73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296163-4545-4DFC-A606-F6E7FE854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79F498-B5F7-40F3-A775-01B6D8331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BEB67E-B5F0-4D2F-A15A-F36833EE5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A354F7-DC5F-4AA4-A764-320CFB17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87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C42A7-7BF5-45F2-B914-0CD4F9759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394F00F-8C20-4BB9-9702-F73D66164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E82045-5328-44E6-A7A3-EF1AE15C1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293E5-8A1E-49F8-B72D-980FBDE9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D434D9-92F4-4CE4-9F41-DF1E6ADE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57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7BDB495-1C92-4C8B-9ACD-D220CF8593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C7BB79-E8CE-45B9-BB2D-A7064A094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442701-2B8B-4117-B52F-52D285CD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4A9908-0F59-4466-BA21-27526A6BA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CA94F6-D590-44AC-8AF7-BF3D6F1C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00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5BEE3-F128-40F7-A609-2131956E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3BE3E6-AD86-4A0A-BBF4-7DB9B824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A29ED3-E8AA-45AA-9A4A-50BEBDAE7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20B16C-5E01-47D8-9CD3-1BF5A2D88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4C45E0-E813-470F-ABE5-D1E75EBF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72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334BAD-0AF1-4E20-928A-EB6A55976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81D639-119B-4728-9857-77D43B027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DC1006-0DCD-4778-BD16-C41C510F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65F9E7-E05C-4351-9825-0CAEF9EE5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E6D7AB-1236-4BA4-896F-456FB9973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97640-66BB-475C-AFD9-0DCCBFA33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B73F63-F0BE-42F6-8342-29992D487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3AF613-2BAD-44E5-A211-1D042173B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140B66-7817-4B4D-9C9E-0DEACB8BA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A2DBC8-68F3-4670-B79A-B7A7B8E4D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045335-DF60-4E6F-BF16-F3F133201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70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68BF5-9870-4E4C-955F-FD285D3E5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3437E9-CE44-4561-B12C-E2A50F7B0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C2A7C41-919F-4219-A1BE-5F9C57999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1F090A-E700-4F72-91BC-5B9E0F130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30E011D-EE28-41A5-8AD4-397F756A4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F079DAE-9A03-4DFA-ABC1-4FF23FD7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F581B5C-56ED-4927-8FCA-5EE415C1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3D6A4B9-4F60-4E29-8ADE-389A16BBC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99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0AEEE-B6E4-40E5-861B-BAFFC581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681AA50-3D01-4417-8FF7-1240F1827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3AA22A-72C1-4934-88A5-16B004843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A055C2E-03D3-4FC4-9CCE-F9069372E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24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5A915B-3199-4185-A13A-8CB51E3F7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D517084-A7EE-47BC-B36E-217A8F2D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8859C5-77E6-47FD-A58F-34D07806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84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833754-9BE3-4775-B231-0F8445B0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4261E8-BF33-40B3-BA8E-25C6552A3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963D55-3E25-4E34-9A2D-B1FCEEC2E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0B131E-7C8E-4220-B772-BF9632A64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B8D983-8DAB-4E2D-B800-BA9952EB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5728C6-B3F7-43FD-A863-64503A1C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96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4F7A57-06D9-45E7-BFE8-43F1F063C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1AF2255-E01A-4E8E-BA4E-71DFBC75F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1FC806-8883-4A98-BFAC-DBF20C34D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878DD9-D177-4B8D-8456-E02CC56C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15AA4D-379A-4EC2-8B14-F678251A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108D08-BB6F-41DB-8231-ABCBD0BD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59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48296E-86D5-4E8F-A88E-612D4A11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B8C1B1-8A05-49FF-861F-E6E1FC323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41094F-0659-4C1F-A349-E0C6BD6AA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CC5BA-F300-4C85-8DC0-6BB3B09913FE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432129-1831-4138-85CF-550559793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CC3959-E9C3-4DE9-94F0-E1114724A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31C30-F987-41D5-8436-98079E1FE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64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33338"/>
            <a:ext cx="9144000" cy="798042"/>
          </a:xfrm>
        </p:spPr>
        <p:txBody>
          <a:bodyPr vert="horz" lIns="91418" tIns="45709" rIns="91418" bIns="45709" rtlCol="0" anchor="b">
            <a:normAutofit/>
          </a:bodyPr>
          <a:lstStyle/>
          <a:p>
            <a:pPr eaLnBrk="1" hangingPunct="1"/>
            <a:r>
              <a:rPr lang="ru-RU" altLang="ru-RU" sz="3200" b="1" dirty="0">
                <a:solidFill>
                  <a:srgbClr val="000099"/>
                </a:solidFill>
              </a:rPr>
              <a:t>Содержание курса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75521" y="873125"/>
            <a:ext cx="8281987" cy="5111750"/>
          </a:xfrm>
          <a:gradFill rotWithShape="1">
            <a:gsLst>
              <a:gs pos="0">
                <a:srgbClr val="767676">
                  <a:alpha val="0"/>
                </a:srgbClr>
              </a:gs>
              <a:gs pos="100000">
                <a:schemeClr val="bg1">
                  <a:alpha val="20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 vert="horz" lIns="91418" tIns="45709" rIns="91418" bIns="45709" rtlCol="0">
            <a:normAutofit/>
          </a:bodyPr>
          <a:lstStyle/>
          <a:p>
            <a:pPr marL="650875" indent="-650875" defTabSz="974725"/>
            <a:r>
              <a:rPr lang="ru-RU" altLang="ru-RU" sz="2400" b="1" dirty="0"/>
              <a:t>Введение. Биоразнообразие и применение микроводорослей (МВ).</a:t>
            </a:r>
          </a:p>
          <a:p>
            <a:pPr marL="650875" indent="-650875" defTabSz="974725"/>
            <a:r>
              <a:rPr lang="ru-RU" altLang="ru-RU" sz="2400" b="1" dirty="0"/>
              <a:t>Биотопливо из МВ.</a:t>
            </a:r>
            <a:endParaRPr lang="en-US" altLang="ru-RU" sz="2400" b="1" dirty="0"/>
          </a:p>
          <a:p>
            <a:pPr marL="650875" indent="-650875" defTabSz="974725"/>
            <a:r>
              <a:rPr lang="ru-RU" altLang="ru-RU" sz="2400" b="1" dirty="0"/>
              <a:t>Основные биопродукты из МВ. </a:t>
            </a:r>
            <a:r>
              <a:rPr lang="ru-RU" altLang="ru-RU" sz="2400" b="1" dirty="0" err="1"/>
              <a:t>Каротиноиды</a:t>
            </a:r>
            <a:r>
              <a:rPr lang="ru-RU" altLang="ru-RU" sz="2400" b="1" dirty="0"/>
              <a:t> и ПНЖК.</a:t>
            </a:r>
          </a:p>
          <a:p>
            <a:pPr marL="650875" indent="-650875" defTabSz="974725"/>
            <a:r>
              <a:rPr lang="ru-RU" altLang="ru-RU" sz="2400" b="1" dirty="0" err="1"/>
              <a:t>Биоремедиация</a:t>
            </a:r>
            <a:r>
              <a:rPr lang="ru-RU" altLang="ru-RU" sz="2400" b="1" dirty="0"/>
              <a:t> сточных вод с использованием МВ.</a:t>
            </a:r>
          </a:p>
          <a:p>
            <a:pPr marL="650875" indent="-650875" defTabSz="974725"/>
            <a:r>
              <a:rPr lang="ru-RU" altLang="ru-RU" sz="2400" b="1" dirty="0"/>
              <a:t>Устойчивое использование фосфора и МВ</a:t>
            </a:r>
          </a:p>
          <a:p>
            <a:pPr marL="650875" indent="-650875" defTabSz="974725"/>
            <a:r>
              <a:rPr lang="ru-RU" altLang="ru-RU" sz="2400" b="1" dirty="0" err="1"/>
              <a:t>Биоизъятие</a:t>
            </a:r>
            <a:r>
              <a:rPr lang="ru-RU" altLang="ru-RU" sz="2400" b="1" dirty="0"/>
              <a:t> техногенного </a:t>
            </a:r>
            <a:r>
              <a:rPr lang="en-US" altLang="ru-RU" sz="2400" b="1" dirty="0"/>
              <a:t>CO</a:t>
            </a:r>
            <a:r>
              <a:rPr lang="en-US" altLang="ru-RU" sz="2400" b="1" baseline="-25000" dirty="0"/>
              <a:t>2</a:t>
            </a:r>
            <a:r>
              <a:rPr lang="en-US" altLang="ru-RU" sz="2400" b="1" dirty="0"/>
              <a:t> c </a:t>
            </a:r>
            <a:r>
              <a:rPr lang="ru-RU" altLang="ru-RU" sz="2400" b="1" dirty="0"/>
              <a:t>применением МВ.</a:t>
            </a:r>
          </a:p>
          <a:p>
            <a:pPr marL="650875" indent="-650875" defTabSz="974725"/>
            <a:r>
              <a:rPr lang="ru-RU" altLang="ru-RU" sz="2400" b="1" dirty="0"/>
              <a:t>Управление культивированием МВ.</a:t>
            </a:r>
          </a:p>
          <a:p>
            <a:pPr marL="650875" indent="-650875" defTabSz="974725"/>
            <a:r>
              <a:rPr lang="ru-RU" altLang="ru-RU" sz="2400" b="1" dirty="0" err="1"/>
              <a:t>Фотобиореакторы</a:t>
            </a:r>
            <a:r>
              <a:rPr lang="ru-RU" altLang="ru-RU" sz="2400" b="1" dirty="0"/>
              <a:t> (ФБР). Принципы дизайна ФБР.</a:t>
            </a:r>
            <a:endParaRPr lang="en-US" altLang="ru-RU" sz="2400" b="1" dirty="0"/>
          </a:p>
          <a:p>
            <a:pPr marL="650875" indent="-650875" defTabSz="974725"/>
            <a:r>
              <a:rPr lang="ru-RU" altLang="ru-RU" sz="2400" b="1" dirty="0"/>
              <a:t>Редактирование генома для улучшения</a:t>
            </a:r>
            <a:br>
              <a:rPr lang="ru-RU" altLang="ru-RU" sz="2400" b="1" dirty="0"/>
            </a:br>
            <a:r>
              <a:rPr lang="ru-RU" altLang="ru-RU" sz="2400" b="1" dirty="0"/>
              <a:t>характеристик МВ</a:t>
            </a:r>
            <a:endParaRPr lang="en-US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2451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-33338"/>
            <a:ext cx="9144000" cy="798042"/>
          </a:xfrm>
        </p:spPr>
        <p:txBody>
          <a:bodyPr vert="horz" lIns="91418" tIns="45709" rIns="91418" bIns="45709" rtlCol="0" anchor="b">
            <a:normAutofit/>
          </a:bodyPr>
          <a:lstStyle/>
          <a:p>
            <a:pPr eaLnBrk="1" hangingPunct="1"/>
            <a:r>
              <a:rPr lang="ru-RU" altLang="ru-RU" sz="3200" b="1" dirty="0">
                <a:solidFill>
                  <a:srgbClr val="000099"/>
                </a:solidFill>
              </a:rPr>
              <a:t>Описание курса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75521" y="873125"/>
            <a:ext cx="8281987" cy="5111750"/>
          </a:xfrm>
          <a:gradFill rotWithShape="1">
            <a:gsLst>
              <a:gs pos="0">
                <a:srgbClr val="767676">
                  <a:alpha val="0"/>
                </a:srgbClr>
              </a:gs>
              <a:gs pos="100000">
                <a:schemeClr val="bg1">
                  <a:alpha val="20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 vert="horz" lIns="91418" tIns="45709" rIns="91418" bIns="45709" rtlCol="0">
            <a:normAutofit/>
          </a:bodyPr>
          <a:lstStyle/>
          <a:p>
            <a:pPr marL="0" indent="0" defTabSz="974725">
              <a:buNone/>
            </a:pPr>
            <a:r>
              <a:rPr lang="ru-RU" altLang="ru-RU" sz="2400" dirty="0"/>
              <a:t>Курс «Биотехнология микроводорослей» призван познакомить с динамически развивающейся отраслью биотехнологии, основанной на культивировании фотосинтезирующих микроорганизмов для решения широкого спектра практических задач – от получения субстанций для изготовления лекарств и косметики до очистки сточных вод от опасных загрязнителей.</a:t>
            </a:r>
          </a:p>
          <a:p>
            <a:pPr marL="0" indent="0" defTabSz="974725">
              <a:buNone/>
            </a:pPr>
            <a:r>
              <a:rPr lang="ru-RU" altLang="ru-RU" sz="2400" dirty="0"/>
              <a:t>Слушатели узнают о метаболических возможностях микроводорослей, особенностях их биологии и вытекающих из них принципах дизайна биотехнологических процессов и построения культивационных систем. </a:t>
            </a:r>
          </a:p>
          <a:p>
            <a:pPr marL="0" indent="0" defTabSz="974725">
              <a:buNone/>
            </a:pPr>
            <a:r>
              <a:rPr lang="ru-RU" altLang="ru-RU" sz="2400" dirty="0"/>
              <a:t>Изложение курса ведётся на примерах биотехнологического применения микроводорослей для решения задач из реальной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323220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651DABBF-C7CC-4D63-B485-DCE83DAA74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3925" y="1268760"/>
            <a:ext cx="9328535" cy="520824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n-US" altLang="ru-RU" sz="2000" b="1" dirty="0"/>
              <a:t>Richmond, A.</a:t>
            </a:r>
            <a:r>
              <a:rPr lang="en-US" altLang="ru-RU" sz="2000" dirty="0"/>
              <a:t> (Ed.) </a:t>
            </a:r>
            <a:r>
              <a:rPr lang="en-US" altLang="ru-RU" sz="2000" i="1" dirty="0"/>
              <a:t>Handbook of microalgal culture: biotechnology and applied phycology</a:t>
            </a:r>
            <a:r>
              <a:rPr lang="en-US" altLang="ru-RU" sz="2000" dirty="0"/>
              <a:t>. 2003, Oxford: Wiley-Blackwell. 566 p.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000" b="1" dirty="0"/>
              <a:t>Ю.А. Владимиров, А.Я. Потапенко.</a:t>
            </a:r>
            <a:r>
              <a:rPr lang="ru-RU" altLang="ru-RU" sz="2000" dirty="0"/>
              <a:t> Физико-химические основы фотобиологических процессов. М.: «Дрофа», 2006. 285 с.</a:t>
            </a:r>
            <a:endParaRPr lang="en-US" altLang="ru-RU" sz="2000" dirty="0"/>
          </a:p>
          <a:p>
            <a:pPr marL="609600" indent="-609600">
              <a:lnSpc>
                <a:spcPct val="80000"/>
              </a:lnSpc>
            </a:pPr>
            <a:r>
              <a:rPr lang="en-US" altLang="ru-RU" sz="2000" b="1" dirty="0"/>
              <a:t>Prasad P.N.</a:t>
            </a:r>
            <a:r>
              <a:rPr lang="en-US" altLang="ru-RU" sz="2000" dirty="0"/>
              <a:t> Introduction to </a:t>
            </a:r>
            <a:r>
              <a:rPr lang="en-US" altLang="ru-RU" sz="2000" dirty="0" err="1"/>
              <a:t>Biophotonics</a:t>
            </a:r>
            <a:r>
              <a:rPr lang="en-US" altLang="ru-RU" sz="2000" dirty="0"/>
              <a:t>. Wiley-</a:t>
            </a:r>
            <a:r>
              <a:rPr lang="en-US" altLang="ru-RU" sz="2000" dirty="0" err="1"/>
              <a:t>Interscience</a:t>
            </a:r>
            <a:r>
              <a:rPr lang="en-US" altLang="ru-RU" sz="2000" dirty="0"/>
              <a:t>. New Jersey, 2003, 616 p.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000" b="1" dirty="0" err="1"/>
              <a:t>Цоглин</a:t>
            </a:r>
            <a:r>
              <a:rPr lang="ru-RU" altLang="ru-RU" sz="2000" b="1" dirty="0"/>
              <a:t>, Л.</a:t>
            </a:r>
            <a:r>
              <a:rPr lang="en-US" altLang="ru-RU" sz="2000" b="1" dirty="0"/>
              <a:t>,</a:t>
            </a:r>
            <a:r>
              <a:rPr lang="ru-RU" altLang="ru-RU" sz="2000" b="1" dirty="0"/>
              <a:t> Пронина Н.</a:t>
            </a:r>
            <a:r>
              <a:rPr lang="ru-RU" altLang="ru-RU" sz="2000" dirty="0"/>
              <a:t> (2013). Биотехнология микроводорослей. Москва, Научный мир.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000" b="1" dirty="0" err="1"/>
              <a:t>Соловченко</a:t>
            </a:r>
            <a:r>
              <a:rPr lang="ru-RU" altLang="ru-RU" sz="2000" b="1" dirty="0"/>
              <a:t> А.Е., </a:t>
            </a:r>
            <a:r>
              <a:rPr lang="ru-RU" altLang="ru-RU" sz="2000" b="1" dirty="0" err="1"/>
              <a:t>Лобакова</a:t>
            </a:r>
            <a:r>
              <a:rPr lang="ru-RU" altLang="ru-RU" sz="2000" b="1" dirty="0"/>
              <a:t> Е.С., Барский Е.Л., </a:t>
            </a:r>
            <a:r>
              <a:rPr lang="ru-RU" altLang="ru-RU" sz="2000" b="1" dirty="0" err="1"/>
              <a:t>Саванина</a:t>
            </a:r>
            <a:r>
              <a:rPr lang="ru-RU" altLang="ru-RU" sz="2000" b="1" dirty="0"/>
              <a:t> Я.В., </a:t>
            </a:r>
            <a:r>
              <a:rPr lang="ru-RU" altLang="ru-RU" sz="2000" b="1" dirty="0" err="1"/>
              <a:t>Дольникова</a:t>
            </a:r>
            <a:r>
              <a:rPr lang="ru-RU" altLang="ru-RU" sz="2000" b="1" dirty="0"/>
              <a:t> Г.А., Лукьянов А.А., Кирпичников М.П.</a:t>
            </a:r>
            <a:r>
              <a:rPr lang="ru-RU" altLang="ru-RU" sz="2000" dirty="0"/>
              <a:t> Экологические </a:t>
            </a:r>
            <a:r>
              <a:rPr lang="ru-RU" altLang="ru-RU" sz="2000" dirty="0" err="1"/>
              <a:t>фотобиотехнологии</a:t>
            </a:r>
            <a:r>
              <a:rPr lang="ru-RU" altLang="ru-RU" sz="2000" dirty="0"/>
              <a:t> для очистки сточных вод. Биотехнология. 2011. 6. 70–88.</a:t>
            </a:r>
            <a:endParaRPr lang="en-US" altLang="ru-RU" sz="2000" dirty="0"/>
          </a:p>
          <a:p>
            <a:pPr marL="609600" indent="-609600">
              <a:lnSpc>
                <a:spcPct val="80000"/>
              </a:lnSpc>
            </a:pPr>
            <a:r>
              <a:rPr lang="en-US" altLang="ru-RU" sz="2000" b="1" dirty="0"/>
              <a:t>Alexei Solovchenko</a:t>
            </a:r>
            <a:r>
              <a:rPr lang="en-US" altLang="ru-RU" sz="2000" dirty="0"/>
              <a:t>, </a:t>
            </a:r>
            <a:r>
              <a:rPr lang="en-US" altLang="ru-RU" sz="2000" b="1" dirty="0"/>
              <a:t>Inna </a:t>
            </a:r>
            <a:r>
              <a:rPr lang="en-US" altLang="ru-RU" sz="2000" b="1" dirty="0" err="1"/>
              <a:t>Khozin</a:t>
            </a:r>
            <a:r>
              <a:rPr lang="en-US" altLang="ru-RU" sz="2000" b="1" dirty="0"/>
              <a:t>-Goldberg</a:t>
            </a:r>
            <a:r>
              <a:rPr lang="en-US" altLang="ru-RU" sz="2000" dirty="0"/>
              <a:t>. High-CO</a:t>
            </a:r>
            <a:r>
              <a:rPr lang="en-US" altLang="ru-RU" sz="2000" baseline="-25000" dirty="0"/>
              <a:t>2</a:t>
            </a:r>
            <a:r>
              <a:rPr lang="en-US" altLang="ru-RU" sz="2000" dirty="0"/>
              <a:t> tolerance in microalgae: possible mechanisms and implications for biotechnology and bioremediation. Biotechnology Letters. 2013. 35 (11). 1745-1752. DOI: 10.1007/s10529-013-1274-7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000" b="1" dirty="0" err="1"/>
              <a:t>Соловченко</a:t>
            </a:r>
            <a:r>
              <a:rPr lang="ru-RU" altLang="ru-RU" sz="2000" b="1" dirty="0"/>
              <a:t> А.Е., Лукьянов А.А., Васильева С.Г, </a:t>
            </a:r>
            <a:r>
              <a:rPr lang="ru-RU" altLang="ru-RU" sz="2000" b="1" dirty="0" err="1"/>
              <a:t>Саванина</a:t>
            </a:r>
            <a:r>
              <a:rPr lang="ru-RU" altLang="ru-RU" sz="2000" b="1" dirty="0"/>
              <a:t> Я.В., </a:t>
            </a:r>
            <a:r>
              <a:rPr lang="ru-RU" altLang="ru-RU" sz="2000" b="1" dirty="0" err="1"/>
              <a:t>Соловченко</a:t>
            </a:r>
            <a:r>
              <a:rPr lang="ru-RU" altLang="ru-RU" sz="2000" b="1" dirty="0"/>
              <a:t> О.В., </a:t>
            </a:r>
            <a:r>
              <a:rPr lang="ru-RU" altLang="ru-RU" sz="2000" b="1" dirty="0" err="1"/>
              <a:t>Лобакова</a:t>
            </a:r>
            <a:r>
              <a:rPr lang="ru-RU" altLang="ru-RU" sz="2000" b="1" dirty="0"/>
              <a:t> Е.С. </a:t>
            </a:r>
            <a:r>
              <a:rPr lang="ru-RU" altLang="ru-RU" sz="2000" dirty="0"/>
              <a:t>Возможности биотехнологической переработки сельскохозяйственных отходов с использованием микроводорослей. Вестник МГУ. Сер. Биология. 2014. 1. 38–49.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5E36820-0C5C-4E95-8C55-BFA29153B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568" y="548681"/>
            <a:ext cx="82296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i="1" kern="0" dirty="0">
                <a:solidFill>
                  <a:schemeClr val="tx2"/>
                </a:solidFill>
                <a:ea typeface="+mj-ea"/>
                <a:cs typeface="+mj-cs"/>
              </a:rPr>
              <a:t>Учебная литература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45624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3181F7CC-BB57-4FA0-9AEA-E4E5E3DFF6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836712"/>
            <a:ext cx="9036050" cy="5400600"/>
          </a:xfrm>
        </p:spPr>
        <p:txBody>
          <a:bodyPr rtlCol="0">
            <a:noAutofit/>
          </a:bodyPr>
          <a:lstStyle/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/>
              <a:t>Накопление липидов микроводорослями при стрессе.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/>
              <a:t>Производство </a:t>
            </a:r>
            <a:r>
              <a:rPr lang="ru-RU" sz="2000" dirty="0" err="1"/>
              <a:t>биотоплива</a:t>
            </a:r>
            <a:r>
              <a:rPr lang="ru-RU" sz="2000" dirty="0"/>
              <a:t> из микроводорослей.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/>
              <a:t>Получение биологически активных веществ с помощью микроводорослей.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 err="1"/>
              <a:t>Биоизъятие</a:t>
            </a:r>
            <a:r>
              <a:rPr lang="ru-RU" sz="2000" dirty="0"/>
              <a:t> углекислоты из дымовых газов с помощью микроводорослей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/>
              <a:t>Биосинтез вторичных </a:t>
            </a:r>
            <a:r>
              <a:rPr lang="ru-RU" sz="2000" dirty="0" err="1"/>
              <a:t>каротиноидов</a:t>
            </a:r>
            <a:r>
              <a:rPr lang="ru-RU" sz="2000" dirty="0"/>
              <a:t> у микроводорослей.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/>
              <a:t>Адаптация микроводорослей к стрессам.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/>
              <a:t>Способы промышленного культивирования микроводорослей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/>
              <a:t>Очистка сточных вод с использованием микроводорослей.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 err="1"/>
              <a:t>Фотобиореакторы</a:t>
            </a:r>
            <a:r>
              <a:rPr lang="ru-RU" sz="2000" dirty="0"/>
              <a:t> для культивирования микроводорослей.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/>
              <a:t>Микробиологическая очистка нефтяных разливов.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 err="1"/>
              <a:t>Геномика</a:t>
            </a:r>
            <a:r>
              <a:rPr lang="ru-RU" sz="2000" dirty="0"/>
              <a:t>, </a:t>
            </a:r>
            <a:r>
              <a:rPr lang="ru-RU" sz="2000" dirty="0" err="1"/>
              <a:t>протеомика</a:t>
            </a:r>
            <a:r>
              <a:rPr lang="ru-RU" sz="2000" dirty="0"/>
              <a:t> и </a:t>
            </a:r>
            <a:r>
              <a:rPr lang="ru-RU" sz="2000" dirty="0" err="1"/>
              <a:t>метаболомика</a:t>
            </a:r>
            <a:r>
              <a:rPr lang="ru-RU" sz="2000" dirty="0"/>
              <a:t> в изучении микроводорослей.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/>
              <a:t>Трансгенные микроводоросли: получение и применение</a:t>
            </a:r>
          </a:p>
          <a:p>
            <a:pPr marL="609600" indent="-60960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 err="1"/>
              <a:t>Водорослёво</a:t>
            </a:r>
            <a:r>
              <a:rPr lang="ru-RU" sz="2000" dirty="0"/>
              <a:t>-бактериальные сообщества в биотехнологии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000" b="1" dirty="0"/>
              <a:t>Требования:</a:t>
            </a:r>
            <a:r>
              <a:rPr lang="en-US" sz="2000" b="1" dirty="0"/>
              <a:t> &gt; 25 </a:t>
            </a:r>
            <a:r>
              <a:rPr lang="ru-RU" sz="2000" b="1" dirty="0"/>
              <a:t>источников, наличие научного аппарата.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980D660-86DE-4DE9-BE37-DF8CA2BB6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88641"/>
            <a:ext cx="82296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i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Примерные темы рефератов</a:t>
            </a:r>
          </a:p>
        </p:txBody>
      </p:sp>
    </p:spTree>
    <p:extLst>
      <p:ext uri="{BB962C8B-B14F-4D97-AF65-F5344CB8AC3E}">
        <p14:creationId xmlns:p14="http://schemas.microsoft.com/office/powerpoint/2010/main" val="34920849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464</Words>
  <Application>Microsoft Office PowerPoint</Application>
  <PresentationFormat>Широкоэкранный</PresentationFormat>
  <Paragraphs>39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Содержание курса</vt:lpstr>
      <vt:lpstr>Описание курса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курса</dc:title>
  <dc:creator>Alexei Solovchenko</dc:creator>
  <cp:lastModifiedBy>Alexei Solovchenko</cp:lastModifiedBy>
  <cp:revision>2</cp:revision>
  <dcterms:created xsi:type="dcterms:W3CDTF">2022-09-12T11:53:38Z</dcterms:created>
  <dcterms:modified xsi:type="dcterms:W3CDTF">2022-09-12T12:03:55Z</dcterms:modified>
</cp:coreProperties>
</file>